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351" r:id="rId2"/>
    <p:sldId id="353" r:id="rId3"/>
    <p:sldId id="355" r:id="rId4"/>
    <p:sldId id="356" r:id="rId5"/>
    <p:sldId id="358" r:id="rId6"/>
    <p:sldId id="360" r:id="rId7"/>
    <p:sldId id="361" r:id="rId8"/>
    <p:sldId id="363" r:id="rId9"/>
    <p:sldId id="365" r:id="rId10"/>
    <p:sldId id="367" r:id="rId11"/>
    <p:sldId id="369" r:id="rId12"/>
    <p:sldId id="371" r:id="rId13"/>
    <p:sldId id="373" r:id="rId14"/>
    <p:sldId id="375" r:id="rId15"/>
    <p:sldId id="3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8" autoAdjust="0"/>
    <p:restoredTop sz="94660"/>
  </p:normalViewPr>
  <p:slideViewPr>
    <p:cSldViewPr>
      <p:cViewPr>
        <p:scale>
          <a:sx n="110" d="100"/>
          <a:sy n="110" d="100"/>
        </p:scale>
        <p:origin x="-31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agorcic.marijana\Desktop\Book1-Pu&#353;en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Sheet1!$B$16:$B$26</c:f>
              <c:strCache>
                <c:ptCount val="11"/>
                <c:pt idx="0">
                  <c:v>2013 год.</c:v>
                </c:pt>
                <c:pt idx="1">
                  <c:v>2014 год.</c:v>
                </c:pt>
                <c:pt idx="2">
                  <c:v>2015 год.</c:v>
                </c:pt>
                <c:pt idx="3">
                  <c:v>2016 год.</c:v>
                </c:pt>
                <c:pt idx="4">
                  <c:v>2017 год.</c:v>
                </c:pt>
                <c:pt idx="5">
                  <c:v>2018 год.</c:v>
                </c:pt>
                <c:pt idx="6">
                  <c:v>2019 год.</c:v>
                </c:pt>
                <c:pt idx="7">
                  <c:v>2020 год.</c:v>
                </c:pt>
                <c:pt idx="8">
                  <c:v>2021 год.</c:v>
                </c:pt>
                <c:pt idx="9">
                  <c:v>2022 год.</c:v>
                </c:pt>
                <c:pt idx="10">
                  <c:v>2023 год.</c:v>
                </c:pt>
              </c:strCache>
            </c:strRef>
          </c:cat>
          <c:val>
            <c:numRef>
              <c:f>Sheet1!$C$16:$C$26</c:f>
              <c:numCache>
                <c:formatCode>General</c:formatCode>
                <c:ptCount val="11"/>
                <c:pt idx="0">
                  <c:v>2199</c:v>
                </c:pt>
                <c:pt idx="1">
                  <c:v>2062</c:v>
                </c:pt>
                <c:pt idx="2">
                  <c:v>2101</c:v>
                </c:pt>
                <c:pt idx="3">
                  <c:v>2613</c:v>
                </c:pt>
                <c:pt idx="4">
                  <c:v>1430</c:v>
                </c:pt>
                <c:pt idx="5">
                  <c:v>1786</c:v>
                </c:pt>
                <c:pt idx="6">
                  <c:v>978</c:v>
                </c:pt>
                <c:pt idx="7">
                  <c:v>762</c:v>
                </c:pt>
                <c:pt idx="8">
                  <c:v>256</c:v>
                </c:pt>
                <c:pt idx="9">
                  <c:v>821</c:v>
                </c:pt>
                <c:pt idx="10">
                  <c:v>2511</c:v>
                </c:pt>
              </c:numCache>
            </c:numRef>
          </c:val>
        </c:ser>
        <c:axId val="77557120"/>
        <c:axId val="78197888"/>
      </c:barChart>
      <c:catAx>
        <c:axId val="77557120"/>
        <c:scaling>
          <c:orientation val="minMax"/>
        </c:scaling>
        <c:axPos val="l"/>
        <c:tickLblPos val="nextTo"/>
        <c:crossAx val="78197888"/>
        <c:crosses val="autoZero"/>
        <c:auto val="1"/>
        <c:lblAlgn val="ctr"/>
        <c:lblOffset val="100"/>
      </c:catAx>
      <c:valAx>
        <c:axId val="78197888"/>
        <c:scaling>
          <c:orientation val="minMax"/>
        </c:scaling>
        <c:axPos val="b"/>
        <c:numFmt formatCode="General" sourceLinked="1"/>
        <c:tickLblPos val="nextTo"/>
        <c:crossAx val="77557120"/>
        <c:crosses val="autoZero"/>
        <c:crossBetween val="between"/>
      </c:valAx>
    </c:plotArea>
    <c:plotVisOnly val="1"/>
  </c:chart>
  <c:spPr>
    <a:noFill/>
    <a:ln>
      <a:solidFill>
        <a:schemeClr val="bg1"/>
      </a:solidFill>
    </a:ln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5189-B0FC-414B-A91F-E393176BEF5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E2422A-04F8-4F7B-B5C1-D2C534C9BB9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Latn-CS" dirty="0" smtClean="0"/>
            <a:t>Aktivno pušenje</a:t>
          </a:r>
          <a:endParaRPr lang="en-US" dirty="0"/>
        </a:p>
      </dgm:t>
    </dgm:pt>
    <dgm:pt modelId="{1A6544E3-0FD8-4261-B284-7AA9A9FC5481}" type="parTrans" cxnId="{BEA5C106-FF7B-48C4-AA75-528A6C2A9A06}">
      <dgm:prSet/>
      <dgm:spPr/>
      <dgm:t>
        <a:bodyPr/>
        <a:lstStyle/>
        <a:p>
          <a:endParaRPr lang="en-US"/>
        </a:p>
      </dgm:t>
    </dgm:pt>
    <dgm:pt modelId="{EBCED4C6-F766-4D0B-8280-511D3BF6A4B5}" type="sibTrans" cxnId="{BEA5C106-FF7B-48C4-AA75-528A6C2A9A06}">
      <dgm:prSet/>
      <dgm:spPr/>
      <dgm:t>
        <a:bodyPr/>
        <a:lstStyle/>
        <a:p>
          <a:endParaRPr lang="en-US"/>
        </a:p>
      </dgm:t>
    </dgm:pt>
    <dgm:pt modelId="{AF981291-7CD5-4779-A44B-7FE6A735F3C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Latn-CS" dirty="0" smtClean="0"/>
            <a:t>Pasivno pušenje</a:t>
          </a:r>
          <a:endParaRPr lang="en-US" dirty="0"/>
        </a:p>
      </dgm:t>
    </dgm:pt>
    <dgm:pt modelId="{01FEC755-C08E-484C-B23A-1424FB9151E8}" type="parTrans" cxnId="{7EF902F6-332D-4C07-8082-003B34880FF2}">
      <dgm:prSet/>
      <dgm:spPr/>
      <dgm:t>
        <a:bodyPr/>
        <a:lstStyle/>
        <a:p>
          <a:endParaRPr lang="en-US"/>
        </a:p>
      </dgm:t>
    </dgm:pt>
    <dgm:pt modelId="{6957A7EC-374A-401A-A4CC-B7F85F8E0817}" type="sibTrans" cxnId="{7EF902F6-332D-4C07-8082-003B34880FF2}">
      <dgm:prSet/>
      <dgm:spPr/>
      <dgm:t>
        <a:bodyPr/>
        <a:lstStyle/>
        <a:p>
          <a:endParaRPr lang="en-US"/>
        </a:p>
      </dgm:t>
    </dgm:pt>
    <dgm:pt modelId="{878E7A46-286A-4D62-8211-9416C89EB3BA}" type="pres">
      <dgm:prSet presAssocID="{20AE5189-B0FC-414B-A91F-E393176BEF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81BA95-CDD9-4100-9A3B-47D076BC61F2}" type="pres">
      <dgm:prSet presAssocID="{C3E2422A-04F8-4F7B-B5C1-D2C534C9BB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65DAC-30B4-4206-8045-2DBC16E0A825}" type="pres">
      <dgm:prSet presAssocID="{AF981291-7CD5-4779-A44B-7FE6A735F3C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47289-C93D-4D88-A798-7BC20AF031F5}" type="presOf" srcId="{AF981291-7CD5-4779-A44B-7FE6A735F3C0}" destId="{AA065DAC-30B4-4206-8045-2DBC16E0A825}" srcOrd="0" destOrd="0" presId="urn:microsoft.com/office/officeart/2005/8/layout/arrow5"/>
    <dgm:cxn modelId="{4BAB025D-7927-4F50-9C21-ABE6F4FA3B92}" type="presOf" srcId="{20AE5189-B0FC-414B-A91F-E393176BEF51}" destId="{878E7A46-286A-4D62-8211-9416C89EB3BA}" srcOrd="0" destOrd="0" presId="urn:microsoft.com/office/officeart/2005/8/layout/arrow5"/>
    <dgm:cxn modelId="{84E1AD1D-7A57-4639-BA97-8713F27EBB96}" type="presOf" srcId="{C3E2422A-04F8-4F7B-B5C1-D2C534C9BB98}" destId="{F881BA95-CDD9-4100-9A3B-47D076BC61F2}" srcOrd="0" destOrd="0" presId="urn:microsoft.com/office/officeart/2005/8/layout/arrow5"/>
    <dgm:cxn modelId="{BEA5C106-FF7B-48C4-AA75-528A6C2A9A06}" srcId="{20AE5189-B0FC-414B-A91F-E393176BEF51}" destId="{C3E2422A-04F8-4F7B-B5C1-D2C534C9BB98}" srcOrd="0" destOrd="0" parTransId="{1A6544E3-0FD8-4261-B284-7AA9A9FC5481}" sibTransId="{EBCED4C6-F766-4D0B-8280-511D3BF6A4B5}"/>
    <dgm:cxn modelId="{7EF902F6-332D-4C07-8082-003B34880FF2}" srcId="{20AE5189-B0FC-414B-A91F-E393176BEF51}" destId="{AF981291-7CD5-4779-A44B-7FE6A735F3C0}" srcOrd="1" destOrd="0" parTransId="{01FEC755-C08E-484C-B23A-1424FB9151E8}" sibTransId="{6957A7EC-374A-401A-A4CC-B7F85F8E0817}"/>
    <dgm:cxn modelId="{0DE9D3D8-3EC6-4095-B76C-B5A36E68153A}" type="presParOf" srcId="{878E7A46-286A-4D62-8211-9416C89EB3BA}" destId="{F881BA95-CDD9-4100-9A3B-47D076BC61F2}" srcOrd="0" destOrd="0" presId="urn:microsoft.com/office/officeart/2005/8/layout/arrow5"/>
    <dgm:cxn modelId="{85ECF90A-8105-449B-A668-507C1C61B267}" type="presParOf" srcId="{878E7A46-286A-4D62-8211-9416C89EB3BA}" destId="{AA065DAC-30B4-4206-8045-2DBC16E0A825}" srcOrd="1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8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2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51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52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0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4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52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1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Dom zdravlja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/>
            </a:r>
            <a:b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 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„</a:t>
            </a: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Novi Sad</a:t>
            </a:r>
            <a: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”</a:t>
            </a:r>
            <a:b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Prevencija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zloupotrebe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dimnih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bezdimnih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400" b="1" dirty="0" smtClean="0">
                <a:latin typeface="Times New Roman" pitchFamily="18" charset="0"/>
                <a:cs typeface="Times New Roman" pitchFamily="18" charset="0"/>
              </a:rPr>
              <a:t>duvanskih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proizvoda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mladima</a:t>
            </a:r>
            <a:endParaRPr lang="sr-Latn-C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C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ssms Marijana Zagorčić</a:t>
            </a:r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Posledice vejpovanja: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4313" y="1928813"/>
            <a:ext cx="8472487" cy="4197350"/>
          </a:xfrm>
        </p:spPr>
        <p:txBody>
          <a:bodyPr/>
          <a:lstStyle/>
          <a:p>
            <a:r>
              <a:rPr lang="sr-Latn-CS" smtClean="0"/>
              <a:t>Vlažna” pluća</a:t>
            </a:r>
          </a:p>
          <a:p>
            <a:r>
              <a:rPr lang="sr-Latn-CS" smtClean="0"/>
              <a:t>EVALI (“kokice” pluća)</a:t>
            </a:r>
          </a:p>
          <a:p>
            <a:r>
              <a:rPr lang="sr-Latn-CS" smtClean="0"/>
              <a:t>Karcinom pluća</a:t>
            </a:r>
          </a:p>
          <a:p>
            <a:r>
              <a:rPr lang="sr-Latn-CS" smtClean="0"/>
              <a:t>Karcinom mokraćne bešike</a:t>
            </a:r>
          </a:p>
          <a:p>
            <a:r>
              <a:rPr lang="sr-Latn-CS" smtClean="0"/>
              <a:t>Opekotine lica i/ili šaka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450" y="4572000"/>
            <a:ext cx="41465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s://encrypted-tbn0.gstatic.com/images?q=tbn:ANd9GcTzMo8Az8YH_j9C4xS84l9n78pcX1xFpP20mWO_Aa1sOXk_fymB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145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SNUS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en-US" smtClean="0"/>
              <a:t>U pitanju je specijalno pripremljen samleven duvan</a:t>
            </a:r>
            <a:endParaRPr lang="sr-Latn-CS" smtClean="0"/>
          </a:p>
          <a:p>
            <a:r>
              <a:rPr lang="en-US" smtClean="0"/>
              <a:t>Ima visoku koncentraciju nikotina</a:t>
            </a:r>
            <a:r>
              <a:rPr lang="sr-Latn-CS" smtClean="0"/>
              <a:t> (oko 45 mg/kesici)</a:t>
            </a:r>
          </a:p>
          <a:p>
            <a:r>
              <a:rPr lang="sr-Latn-CS" smtClean="0"/>
              <a:t>S</a:t>
            </a:r>
            <a:r>
              <a:rPr lang="en-US" smtClean="0"/>
              <a:t>adrži </a:t>
            </a:r>
            <a:r>
              <a:rPr lang="en-US" b="1" smtClean="0"/>
              <a:t>nitrozamin</a:t>
            </a:r>
            <a:r>
              <a:rPr lang="en-US" smtClean="0"/>
              <a:t> koji je odgovoran za povećanje karcinoma pankreasa</a:t>
            </a:r>
            <a:endParaRPr lang="sr-Latn-CS" smtClean="0"/>
          </a:p>
          <a:p>
            <a:r>
              <a:rPr lang="sr-Latn-CS" smtClean="0"/>
              <a:t>Izaziva karcinom desni, usne duplje, želuca, creva</a:t>
            </a:r>
          </a:p>
          <a:p>
            <a:endParaRPr lang="en-US" smtClean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cdn2.cdnme.se/cdn/6-1/2117835/images/2010/snus_102331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4" descr="https://cdn2.cdnme.se/cdn/6-1/2117835/images/2010/snus_102331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957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7" descr="https://media.springernature.com/m312/springer-static/image/art%3A10.1038%2Fs41415-020-1530-x/MediaObjects/41415_2020_1530_Fig1_HTM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37861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4" descr="https://maaom.memberclicks.net/assets/condition-information/oral%20changes%202.jpg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AutoShape 16" descr="https://maaom.memberclicks.net/assets/condition-information/oral%20changes%202.jpg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0"/>
            <a:ext cx="46561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 descr="https://encrypted-tbn0.gstatic.com/images?q=tbn:ANd9GcQoJW_tTG3Ee04uoFK_-fjXn743m9YKsx-xDE4Nx_HmCj-n17mHooO1Hdk2Rg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65388"/>
            <a:ext cx="35718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AutoShape 21" descr="Smoking causes oral cancer - Indonesia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AutoShape 23" descr="https://cdn.who.int/media/tobacco-large-indonesia-oral-cancer-2.jpg?sfvrsn=8ff65e36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AutoShape 25" descr="https://cdn.who.int/media/tobacco-large-indonesia-oral-cancer-2.jpg?sfvrsn=8ff65e36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AutoShape 27" descr="https://cdn.who.int/media/tobacco-large-indonesia-oral-cancer-2.jpg?sfvrsn=8ff65e36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7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9050" y="3357563"/>
            <a:ext cx="53149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Šta kaže zakon?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714500"/>
            <a:ext cx="2620962" cy="4857750"/>
          </a:xfrm>
        </p:spPr>
      </p:pic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543800" cy="1020762"/>
          </a:xfrm>
        </p:spPr>
        <p:txBody>
          <a:bodyPr/>
          <a:lstStyle/>
          <a:p>
            <a:r>
              <a:rPr lang="sr-Latn-CS" sz="4000" b="1" dirty="0" smtClean="0">
                <a:solidFill>
                  <a:schemeClr val="bg1"/>
                </a:solidFill>
              </a:rPr>
              <a:t>Šta kaže Savetovalište za mlade?</a:t>
            </a:r>
            <a:endParaRPr lang="en-US" sz="4000" dirty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    Dimni duvanski proizvodi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5" name="Picture 50" descr="Резултат слика за vrste cigar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0813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http://aahnew.sajtovi-izrada.com/admin/images/page/zz-756560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785938"/>
            <a:ext cx="28956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Резултат слика за cigarilo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00250"/>
            <a:ext cx="1984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Резултат слика за lula za duv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7560">
            <a:off x="262192" y="4036331"/>
            <a:ext cx="2732902" cy="181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Резултат слика за cigarilo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786313"/>
            <a:ext cx="23574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Резултат слика за elektronska cigare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714875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Резултат слика за nargi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5688" y="4214813"/>
            <a:ext cx="1738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beli.png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     </a:t>
            </a:r>
            <a:r>
              <a:rPr lang="sr-Latn-CS" sz="4000" b="1" dirty="0" smtClean="0">
                <a:solidFill>
                  <a:schemeClr val="bg1"/>
                </a:solidFill>
                <a:latin typeface="+mn-lt"/>
              </a:rPr>
              <a:t>Bezdimni duvanski proizvodi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dirty="0" err="1" smtClean="0"/>
              <a:t>duvan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šmrkanje</a:t>
            </a:r>
            <a:endParaRPr lang="en-US" sz="3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 err="1" smtClean="0"/>
              <a:t>duvan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žvakanje</a:t>
            </a:r>
            <a:endParaRPr lang="en-US" sz="3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3600" dirty="0" smtClean="0"/>
              <a:t>“SNUS” (</a:t>
            </a:r>
            <a:r>
              <a:rPr lang="en-US" altLang="en-US" sz="3600" dirty="0" err="1" smtClean="0"/>
              <a:t>snusovanje</a:t>
            </a:r>
            <a:r>
              <a:rPr lang="en-US" altLang="en-US" sz="3600" dirty="0" smtClean="0"/>
              <a:t>)</a:t>
            </a:r>
            <a:endParaRPr lang="sr-Latn-CS" altLang="en-US" sz="3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sr-Latn-CS" sz="3600" dirty="0" smtClean="0"/>
              <a:t>n</a:t>
            </a:r>
            <a:r>
              <a:rPr lang="sr-Latn-CS" sz="3600" smtClean="0"/>
              <a:t>ikotinske </a:t>
            </a:r>
            <a:r>
              <a:rPr lang="sr-Latn-CS" sz="3600" dirty="0" smtClean="0"/>
              <a:t>kesice</a:t>
            </a:r>
            <a:endParaRPr lang="en-US" sz="3600" dirty="0" smtClean="0"/>
          </a:p>
          <a:p>
            <a:endParaRPr lang="en-US" dirty="0" smtClean="0"/>
          </a:p>
        </p:txBody>
      </p:sp>
      <p:pic>
        <p:nvPicPr>
          <p:cNvPr id="4100" name="Picture 48" descr="Резултат слика за duvan za zvakan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9" y="4392912"/>
            <a:ext cx="2157412" cy="17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Documents and Settings\bilak.jovana\Desktop\izjzv\Tobacco-Cause-Mouth-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70098"/>
            <a:ext cx="2286000" cy="17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8" descr="Резултат слика за duvan za zvakan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338" y="4307373"/>
            <a:ext cx="2608262" cy="187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 beli.png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785926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Mladi i pušenje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mtClean="0"/>
              <a:t>Faktori koji utiču da mladi </a:t>
            </a:r>
            <a:r>
              <a:rPr lang="sr-Latn-CS" smtClean="0"/>
              <a:t>                                               </a:t>
            </a:r>
            <a:r>
              <a:rPr lang="nb-NO" smtClean="0"/>
              <a:t>postanu stalni pušači</a:t>
            </a:r>
            <a:r>
              <a:rPr lang="sr-Latn-CS" smtClean="0"/>
              <a:t>: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 typeface="Arial" charset="0"/>
              <a:buAutoNum type="arabicPeriod"/>
            </a:pPr>
            <a:r>
              <a:rPr lang="en-US" smtClean="0"/>
              <a:t>faktori ličnosti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mtClean="0"/>
              <a:t>uticaj porodice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mtClean="0"/>
              <a:t>uticaj prijatelja</a:t>
            </a:r>
          </a:p>
          <a:p>
            <a:pPr eaLnBrk="1" hangingPunct="1">
              <a:buFont typeface="Arial" charset="0"/>
              <a:buAutoNum type="arabicPeriod"/>
            </a:pPr>
            <a:r>
              <a:rPr lang="sr-Latn-CS" smtClean="0"/>
              <a:t> </a:t>
            </a:r>
            <a:r>
              <a:rPr lang="en-US" smtClean="0"/>
              <a:t>pušači iz školske sredine (nastavnici, </a:t>
            </a:r>
            <a:r>
              <a:rPr lang="sr-Latn-CS" smtClean="0"/>
              <a:t>  </a:t>
            </a:r>
            <a:r>
              <a:rPr lang="en-US" smtClean="0"/>
              <a:t>nenastavno osoblje, </a:t>
            </a:r>
            <a:r>
              <a:rPr lang="sr-Latn-CS" smtClean="0"/>
              <a:t>drugi učenici)</a:t>
            </a:r>
            <a:endParaRPr lang="en-US" smtClean="0"/>
          </a:p>
          <a:p>
            <a:endParaRPr lang="en-US" smtClean="0"/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31813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   Osnovne i srednje škole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1" name="Picture 2" descr="C:\Documents and Settings\bilak.jovana\Desktop\izjzv\IMG-b55db2656654dfb188cd16c692f7f70f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857375"/>
            <a:ext cx="6034088" cy="4525963"/>
          </a:xfrm>
        </p:spPr>
      </p:pic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642371" cy="376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Rcy;&amp;iecy;&amp;zcy;&amp;ucy;&amp;lcy;&amp;tcy;&amp;acy;&amp;tcy; &amp;scy;&amp;lcy;&amp;icy;&amp;kcy;&amp;acy; &amp;zcy;&amp;acy; nargil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875"/>
            <a:ext cx="9144000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latin typeface="+mn-lt"/>
              </a:rPr>
              <a:t>     Sastav tečnosti za vejp pen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r>
              <a:rPr lang="sr-Latn-CS" smtClean="0"/>
              <a:t>Formaldehid</a:t>
            </a:r>
          </a:p>
          <a:p>
            <a:r>
              <a:rPr lang="sr-Latn-CS" smtClean="0"/>
              <a:t>Teški metali</a:t>
            </a:r>
          </a:p>
          <a:p>
            <a:r>
              <a:rPr lang="sr-Latn-CS" smtClean="0"/>
              <a:t>Olovo</a:t>
            </a:r>
          </a:p>
          <a:p>
            <a:r>
              <a:rPr lang="sr-Latn-CS" smtClean="0"/>
              <a:t>P</a:t>
            </a:r>
            <a:r>
              <a:rPr lang="en-US" smtClean="0"/>
              <a:t>ropilen glikol </a:t>
            </a:r>
            <a:endParaRPr lang="sr-Latn-CS" smtClean="0"/>
          </a:p>
          <a:p>
            <a:r>
              <a:rPr lang="sr-Latn-CS" smtClean="0"/>
              <a:t>G</a:t>
            </a:r>
            <a:r>
              <a:rPr lang="en-US" smtClean="0"/>
              <a:t>licerin</a:t>
            </a:r>
            <a:endParaRPr lang="sr-Latn-CS" smtClean="0"/>
          </a:p>
          <a:p>
            <a:r>
              <a:rPr lang="sr-Latn-CS" smtClean="0"/>
              <a:t>Akrilamid</a:t>
            </a:r>
          </a:p>
          <a:p>
            <a:r>
              <a:rPr lang="sr-Latn-CS" smtClean="0"/>
              <a:t>Propilen oksid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2500313"/>
            <a:ext cx="5343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2418</Template>
  <TotalTime>1975</TotalTime>
  <Words>159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Diseño predeterminado</vt:lpstr>
      <vt:lpstr>                        Dom zdravlja                          „Novi Sad” </vt:lpstr>
      <vt:lpstr>    Dimni duvanski proizvodi</vt:lpstr>
      <vt:lpstr>     Bezdimni duvanski proizvodi</vt:lpstr>
      <vt:lpstr>Slide 4</vt:lpstr>
      <vt:lpstr>Mladi i pušenje</vt:lpstr>
      <vt:lpstr>   Osnovne i srednje škole </vt:lpstr>
      <vt:lpstr>Slide 7</vt:lpstr>
      <vt:lpstr>Slide 8</vt:lpstr>
      <vt:lpstr>     Sastav tečnosti za vejp pen</vt:lpstr>
      <vt:lpstr>Posledice vejpovanja:</vt:lpstr>
      <vt:lpstr>SNUS</vt:lpstr>
      <vt:lpstr>Slide 12</vt:lpstr>
      <vt:lpstr>Slide 13</vt:lpstr>
      <vt:lpstr>Šta kaže zakon?</vt:lpstr>
      <vt:lpstr>Šta kaže Savetovalište za mlade?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bilak.jovana</cp:lastModifiedBy>
  <cp:revision>365</cp:revision>
  <dcterms:created xsi:type="dcterms:W3CDTF">2012-04-26T17:06:14Z</dcterms:created>
  <dcterms:modified xsi:type="dcterms:W3CDTF">2024-05-29T06:25:07Z</dcterms:modified>
</cp:coreProperties>
</file>